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80" r:id="rId12"/>
    <p:sldId id="266" r:id="rId13"/>
    <p:sldId id="269" r:id="rId14"/>
    <p:sldId id="268" r:id="rId15"/>
    <p:sldId id="270" r:id="rId16"/>
    <p:sldId id="271" r:id="rId17"/>
    <p:sldId id="272" r:id="rId18"/>
    <p:sldId id="273" r:id="rId19"/>
    <p:sldId id="274" r:id="rId20"/>
    <p:sldId id="276" r:id="rId21"/>
    <p:sldId id="275" r:id="rId22"/>
    <p:sldId id="277" r:id="rId23"/>
    <p:sldId id="278" r:id="rId24"/>
    <p:sldId id="284" r:id="rId25"/>
    <p:sldId id="281" r:id="rId26"/>
    <p:sldId id="282" r:id="rId27"/>
    <p:sldId id="283" r:id="rId2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7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4BE7-9072-4EF9-8B10-73D332ACDA47}" type="datetimeFigureOut">
              <a:rPr lang="pt-BR" smtClean="0"/>
              <a:pPr/>
              <a:t>17/10/2011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E8BA7-7960-4EEB-9EAA-40A19FA727F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4BE7-9072-4EF9-8B10-73D332ACDA47}" type="datetimeFigureOut">
              <a:rPr lang="pt-BR" smtClean="0"/>
              <a:pPr/>
              <a:t>17/10/2011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E8BA7-7960-4EEB-9EAA-40A19FA727F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4BE7-9072-4EF9-8B10-73D332ACDA47}" type="datetimeFigureOut">
              <a:rPr lang="pt-BR" smtClean="0"/>
              <a:pPr/>
              <a:t>17/10/2011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E8BA7-7960-4EEB-9EAA-40A19FA727F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4BE7-9072-4EF9-8B10-73D332ACDA47}" type="datetimeFigureOut">
              <a:rPr lang="pt-BR" smtClean="0"/>
              <a:pPr/>
              <a:t>17/10/2011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E8BA7-7960-4EEB-9EAA-40A19FA727F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4BE7-9072-4EF9-8B10-73D332ACDA47}" type="datetimeFigureOut">
              <a:rPr lang="pt-BR" smtClean="0"/>
              <a:pPr/>
              <a:t>17/10/2011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E8BA7-7960-4EEB-9EAA-40A19FA727F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4BE7-9072-4EF9-8B10-73D332ACDA47}" type="datetimeFigureOut">
              <a:rPr lang="pt-BR" smtClean="0"/>
              <a:pPr/>
              <a:t>17/10/2011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E8BA7-7960-4EEB-9EAA-40A19FA727F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4BE7-9072-4EF9-8B10-73D332ACDA47}" type="datetimeFigureOut">
              <a:rPr lang="pt-BR" smtClean="0"/>
              <a:pPr/>
              <a:t>17/10/2011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E8BA7-7960-4EEB-9EAA-40A19FA727F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4BE7-9072-4EF9-8B10-73D332ACDA47}" type="datetimeFigureOut">
              <a:rPr lang="pt-BR" smtClean="0"/>
              <a:pPr/>
              <a:t>17/10/2011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E8BA7-7960-4EEB-9EAA-40A19FA727F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4BE7-9072-4EF9-8B10-73D332ACDA47}" type="datetimeFigureOut">
              <a:rPr lang="pt-BR" smtClean="0"/>
              <a:pPr/>
              <a:t>17/10/2011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E8BA7-7960-4EEB-9EAA-40A19FA727F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4BE7-9072-4EF9-8B10-73D332ACDA47}" type="datetimeFigureOut">
              <a:rPr lang="pt-BR" smtClean="0"/>
              <a:pPr/>
              <a:t>17/10/2011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E8BA7-7960-4EEB-9EAA-40A19FA727F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4BE7-9072-4EF9-8B10-73D332ACDA47}" type="datetimeFigureOut">
              <a:rPr lang="pt-BR" smtClean="0"/>
              <a:pPr/>
              <a:t>17/10/2011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E8BA7-7960-4EEB-9EAA-40A19FA727F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C4BE7-9072-4EF9-8B10-73D332ACDA47}" type="datetimeFigureOut">
              <a:rPr lang="pt-BR" smtClean="0"/>
              <a:pPr/>
              <a:t>17/10/2011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E8BA7-7960-4EEB-9EAA-40A19FA727F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pt-BR" dirty="0" smtClean="0"/>
              <a:t>Os trabalhadores do campo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pt-BR" b="1" dirty="0"/>
              <a:t>A </a:t>
            </a:r>
            <a:r>
              <a:rPr lang="pt-BR" b="1" dirty="0" smtClean="0"/>
              <a:t>historiografia brasileira, nos últimos tempos, percorreu </a:t>
            </a:r>
            <a:r>
              <a:rPr lang="pt-BR" b="1" dirty="0"/>
              <a:t>temas e sujeitos variados, do período colonial à história mais recente do país, o que supôs redefinir as balizas </a:t>
            </a:r>
            <a:r>
              <a:rPr lang="pt-BR" b="1" dirty="0" smtClean="0"/>
              <a:t>dos </a:t>
            </a:r>
            <a:r>
              <a:rPr lang="pt-BR" b="1" dirty="0"/>
              <a:t>estudos e, também, os personagens </a:t>
            </a:r>
            <a:r>
              <a:rPr lang="pt-BR" b="1" dirty="0" smtClean="0"/>
              <a:t>da </a:t>
            </a:r>
            <a:r>
              <a:rPr lang="pt-BR" b="1" dirty="0"/>
              <a:t>história </a:t>
            </a:r>
            <a:r>
              <a:rPr lang="pt-BR" b="1" dirty="0" smtClean="0"/>
              <a:t> do país edificada </a:t>
            </a:r>
            <a:r>
              <a:rPr lang="pt-BR" b="1" dirty="0"/>
              <a:t>para a glorificação das elites.</a:t>
            </a:r>
          </a:p>
          <a:p>
            <a:pPr>
              <a:defRPr/>
            </a:pPr>
            <a:r>
              <a:rPr lang="pt-BR" b="1" dirty="0"/>
              <a:t>É nesse contexto que os estudos sobre o período republicano e o papel dos segmentos populares nesse processo ganham relevância, evidenciando as dificuldades enfrentadas por tais segmentos — do campo e da cidade — para expressar os seus interesses e descontentamentos, mesmo no decurso da República, que continuou tratando as suas demandas, com a mesma intolerância e violência dos períodos anteriores.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4422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pt-BR" dirty="0" smtClean="0"/>
              <a:t>A luta pela reforma agrária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572140"/>
          </a:xfr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r>
              <a:rPr lang="pt-BR" dirty="0" smtClean="0"/>
              <a:t>AO LONGO DO TEXTO, A AUTORA DISCORRE SOBRE AS  </a:t>
            </a:r>
            <a:r>
              <a:rPr lang="pt-BR" dirty="0" smtClean="0"/>
              <a:t>DISPUTAS </a:t>
            </a:r>
            <a:r>
              <a:rPr lang="pt-BR" dirty="0" smtClean="0"/>
              <a:t>QUE OCORRERAM EM GOVERNADOR VALADARES</a:t>
            </a:r>
            <a:r>
              <a:rPr lang="pt-BR" dirty="0" smtClean="0"/>
              <a:t> E SE </a:t>
            </a:r>
            <a:r>
              <a:rPr lang="pt-BR" dirty="0" smtClean="0"/>
              <a:t>ACIRRARAM </a:t>
            </a:r>
            <a:r>
              <a:rPr lang="pt-BR" dirty="0" smtClean="0"/>
              <a:t>PASSO A PASSO, MARCADAS POR VIOLÊNCIA EXPLÍCITA DOS PROPRIETÁRIOS QUE SE ARMARAM PARA EVITAR A OCUPAÇÃO DE FAZENDAS E DAS FALAS POLARIZADAS EM TORNO DA “REFORMA AGRÁRIA NA MARRA”, DISCURSO PROFERIDO PELAS “LIDERANÇAS CAMPONESAS”, VIA DE REGRA POUCO OBEDIENTES AS ORIENTAÇÕES DOS PARTIDOS DE ESQUERDA. ESSA SITUAÇÃO ALASTRA-SE PARA OUTRAS REGIÕES. </a:t>
            </a: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pt-BR" dirty="0" smtClean="0"/>
              <a:t>A luta pela reforma agrária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pt-BR" dirty="0" smtClean="0"/>
              <a:t>SEGUNDO BORGES a </a:t>
            </a:r>
            <a:r>
              <a:rPr lang="pt-BR" dirty="0" smtClean="0"/>
              <a:t>cidade DE Governador </a:t>
            </a:r>
            <a:r>
              <a:rPr lang="pt-BR" dirty="0" smtClean="0"/>
              <a:t>V</a:t>
            </a:r>
            <a:r>
              <a:rPr lang="pt-BR" dirty="0" smtClean="0"/>
              <a:t>aladares </a:t>
            </a:r>
            <a:r>
              <a:rPr lang="pt-BR" dirty="0" smtClean="0"/>
              <a:t>ficou dividida:</a:t>
            </a:r>
          </a:p>
          <a:p>
            <a:r>
              <a:rPr lang="pt-BR" dirty="0" smtClean="0"/>
              <a:t>“De um lado estavam os proprietários rurais e seus familiares, a Igreja e o poder público local; de outro, os quase dois mil membros do Sindicato dos Trabalhadores Rurais, constituído não apenas por meeiros, parceiros e assalariados do campo, mas também por moradores das favelas de Governador Valadares, quase todos egressos das áreas rurais. Enquanto a liderança patronal congregava a classe na sede da Associação Rural de Governador  Valadares, as ruas do centro da cidade iam se transformando numa espécie de extensão do espaço privado e religioso dos lares </a:t>
            </a:r>
            <a:r>
              <a:rPr lang="pt-BR" dirty="0" err="1" smtClean="0"/>
              <a:t>latifundistas</a:t>
            </a:r>
            <a:r>
              <a:rPr lang="pt-BR" dirty="0" smtClean="0"/>
              <a:t>” (RBH, vol. 24, n.47,p. 304).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8586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pt-BR" dirty="0" smtClean="0"/>
              <a:t>Os trabalhadores do campo: </a:t>
            </a:r>
            <a:r>
              <a:rPr lang="pt-BR" dirty="0" err="1" smtClean="0"/>
              <a:t>aluta</a:t>
            </a:r>
            <a:r>
              <a:rPr lang="pt-BR" dirty="0" smtClean="0"/>
              <a:t> pela reforma agrária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57214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r>
              <a:rPr lang="pt-BR" sz="2400" b="1" dirty="0" smtClean="0"/>
              <a:t>Na interpretação da autora, ESSA MOVIMENTAÇÃO INTEGROU UM CONTEXTO HISTÓRICO MARCADO, EXTERNAMENTE, PELA GUERRA FRIA E, INTERNAMENTE, POR UMA INTENSA  MOBILIZAÇÃO POLÍTICO-IDEOLÓGICA EM TORNO DAS CHAMADAS REFORMAS DE BASE DO GOVERNO DO PRESIDENTE JOÃO GOULART. </a:t>
            </a:r>
          </a:p>
          <a:p>
            <a:r>
              <a:rPr lang="pt-BR" sz="2400" b="1" dirty="0" smtClean="0"/>
              <a:t>1. PARA UNS, A REALIZAÇÃO DESSAS REFORMAS INAUGURARIA UMA NOVA ERA, GERIDA POR UM GOVERNO DEMOCRÁTICO E POPULAR, CONDIÇÃO PARA A DEFLAGRAÇÃO DA REVOLUÇÃO SOCIALISTA. </a:t>
            </a:r>
          </a:p>
          <a:p>
            <a:r>
              <a:rPr lang="pt-BR" sz="2400" b="1" dirty="0" smtClean="0"/>
              <a:t> 2. PARA OUTROS, AS TAIS REFORMAS ERAM SINAL DE UM TEMPO DE ANARQUIA MORAL, SOCIAL E POLÍTICA. PARA AMBOS, A MOBILIZAÇÃO E A ORGANIZAÇÃO POLÍTICA DOS DIFERENTES SETORES DA SOCIEDADE ERA CONDIÇÃO NECESSÁRIA PARA GARANTIR O FUTURO SEGUNDO AS PREVISÕES DE CADA</a:t>
            </a:r>
          </a:p>
          <a:p>
            <a:r>
              <a:rPr lang="pt-BR" sz="2400" b="1" dirty="0" smtClean="0"/>
              <a:t>GRUPO.</a:t>
            </a:r>
            <a:endParaRPr lang="pt-BR" sz="24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pt-BR" dirty="0" smtClean="0"/>
              <a:t>A luta pela terra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pt-BR" sz="3600" dirty="0" smtClean="0"/>
              <a:t>A VISÃO DOS ATORES ENVOLVIDOS EXPRESSAM ASPECTOS PARTICULARES, QUE DEIXAM A MARGEM A COMPLEXIDADE DO PRÓPRIO FENÔMENO QUE SE DISTANCIA DE VISÕES DE ALGUNS DOS ENVOLVIDOS NO PROCESSO, COMO O PRÓPRIO PCB E </a:t>
            </a:r>
            <a:r>
              <a:rPr lang="pt-BR" sz="3600" dirty="0" smtClean="0"/>
              <a:t>AP, </a:t>
            </a:r>
            <a:r>
              <a:rPr lang="pt-BR" sz="3600" dirty="0" smtClean="0"/>
              <a:t>SOBRE A PRÓPRIA LUTA</a:t>
            </a:r>
            <a:r>
              <a:rPr lang="pt-BR" sz="3600" dirty="0" smtClean="0"/>
              <a:t>.</a:t>
            </a:r>
          </a:p>
          <a:p>
            <a:r>
              <a:rPr lang="pt-BR" sz="3600" dirty="0" smtClean="0"/>
              <a:t>Nesse sentido, a autora  explicita sua proposta que pretende trazer outros aspectos diferentes das interpretações dos envolvidos, sobre o acontecido, e trazer as representações  do mundo camponês e suas utopias. </a:t>
            </a:r>
            <a:endParaRPr lang="pt-BR" sz="3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pt-BR" dirty="0" smtClean="0"/>
              <a:t>Os conflitos antigos e novos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85000" lnSpcReduction="10000"/>
          </a:bodyPr>
          <a:lstStyle/>
          <a:p>
            <a:r>
              <a:rPr lang="pt-BR" dirty="0" smtClean="0"/>
              <a:t>As palavras da autora dá bem a medida de sua propostas:</a:t>
            </a:r>
          </a:p>
          <a:p>
            <a:r>
              <a:rPr lang="pt-BR" dirty="0" smtClean="0"/>
              <a:t>“Mais </a:t>
            </a:r>
            <a:r>
              <a:rPr lang="pt-BR" dirty="0" smtClean="0"/>
              <a:t>que analisar os diferentes ângulos do processo de mobilização político-ideológica que fez de Governador Valadares uma das regiões mais aguerridas de Minas Gerais no pré-golpe de 1964, interessa-nos, neste artigo, entender as razões histórico-culturais que fizeram do movimento de sindicalização rural um meio de luta pela retomada de um </a:t>
            </a:r>
            <a:r>
              <a:rPr lang="pt-BR" i="1" dirty="0" err="1" smtClean="0"/>
              <a:t>modus</a:t>
            </a:r>
            <a:r>
              <a:rPr lang="pt-BR" i="1" dirty="0" smtClean="0"/>
              <a:t> </a:t>
            </a:r>
            <a:r>
              <a:rPr lang="pt-BR" i="1" dirty="0" err="1" smtClean="0"/>
              <a:t>vivendi</a:t>
            </a:r>
            <a:r>
              <a:rPr lang="pt-BR" i="1" dirty="0" smtClean="0"/>
              <a:t> próprio </a:t>
            </a:r>
            <a:r>
              <a:rPr lang="pt-BR" dirty="0" smtClean="0"/>
              <a:t>da representação de mundo dos camponeses. Como se verá mais adiante, essa singularidade da luta sindical das regiões do Vale do Rio Doce, </a:t>
            </a:r>
            <a:r>
              <a:rPr lang="pt-BR" dirty="0" smtClean="0"/>
              <a:t>certamente ocorrida </a:t>
            </a:r>
            <a:r>
              <a:rPr lang="pt-BR" dirty="0" smtClean="0"/>
              <a:t>em outros lugares, não apenas entrava em choque com os interesses fundiários, como também se distanciava da visão que as lideranças do PCB e da AP tinham dos sindicatos na luta política do período” (p.305).</a:t>
            </a:r>
            <a:endParaRPr lang="pt-B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84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pt-BR" dirty="0" smtClean="0"/>
              <a:t>Os conflitos antigos e novos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715016"/>
          </a:xfr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pt-BR" dirty="0" smtClean="0"/>
              <a:t>Os conflitos na região são seculares. </a:t>
            </a:r>
          </a:p>
          <a:p>
            <a:r>
              <a:rPr lang="pt-BR" dirty="0" smtClean="0"/>
              <a:t>A </a:t>
            </a:r>
            <a:r>
              <a:rPr lang="pt-BR" dirty="0" smtClean="0"/>
              <a:t>região do Vale do Rio Doce (região correspondente aos Vales do Jequitinhonha, do Mucuri e do Rio Doce ) &gt; </a:t>
            </a:r>
            <a:r>
              <a:rPr lang="pt-BR" dirty="0" smtClean="0"/>
              <a:t>era habitada </a:t>
            </a:r>
            <a:r>
              <a:rPr lang="pt-BR" dirty="0" smtClean="0"/>
              <a:t>pelos Botocudos &gt; incentivada sua ocupação desde o período colonial, sem muito sucesso e, </a:t>
            </a:r>
            <a:r>
              <a:rPr lang="pt-BR" dirty="0" smtClean="0"/>
              <a:t>também, </a:t>
            </a:r>
            <a:r>
              <a:rPr lang="pt-BR" dirty="0" smtClean="0"/>
              <a:t>após a independência, </a:t>
            </a:r>
            <a:r>
              <a:rPr lang="pt-BR" dirty="0" smtClean="0"/>
              <a:t>sempre desconsiderando </a:t>
            </a:r>
            <a:r>
              <a:rPr lang="pt-BR" dirty="0" smtClean="0"/>
              <a:t>as populações que já habitavam a região. </a:t>
            </a:r>
          </a:p>
          <a:p>
            <a:r>
              <a:rPr lang="pt-BR" dirty="0" smtClean="0"/>
              <a:t>“Segundo alguns estudiosos, enquanto durou a concessão de sesmarias na </a:t>
            </a:r>
            <a:r>
              <a:rPr lang="pt-BR" dirty="0" smtClean="0"/>
              <a:t>região (período colonial e imperial),muitas </a:t>
            </a:r>
            <a:r>
              <a:rPr lang="pt-BR" dirty="0" smtClean="0"/>
              <a:t>foram as lutas entre os novos donos da terra, os </a:t>
            </a:r>
            <a:r>
              <a:rPr lang="pt-BR" dirty="0" err="1" smtClean="0"/>
              <a:t>sesmeiros</a:t>
            </a:r>
            <a:r>
              <a:rPr lang="pt-BR" dirty="0" smtClean="0"/>
              <a:t>, e os que lá já se achavam instalados e não detinham título de propriedade.Mais de um século depois, a região do Vale do Rio Doce, embora já incorporada ao mundo chamado civilizado, ainda continuaria a ser palco de disputas entre posseiros e proprietários fundiários” (p.306).</a:t>
            </a:r>
            <a:endParaRPr lang="pt-B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pt-BR" dirty="0" smtClean="0"/>
              <a:t>Os conflitos antigos e novos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r>
              <a:rPr lang="pt-BR" dirty="0" smtClean="0"/>
              <a:t>Ao invés da luta entre pobres livres e </a:t>
            </a:r>
            <a:r>
              <a:rPr lang="pt-BR" dirty="0" err="1" smtClean="0"/>
              <a:t>sesmeiros</a:t>
            </a:r>
            <a:r>
              <a:rPr lang="pt-BR" dirty="0" smtClean="0"/>
              <a:t>, marca do período imperial, a partir da década de 1930 e sobretudo da de 40, o casamento entre latifúndio e indústria (siderurgia) </a:t>
            </a:r>
            <a:r>
              <a:rPr lang="pt-BR" dirty="0" smtClean="0"/>
              <a:t>garantiria aos </a:t>
            </a:r>
            <a:r>
              <a:rPr lang="pt-BR" dirty="0" smtClean="0"/>
              <a:t>proprietários rurais uma sobeja vantagem no conflito com os posseiros da região</a:t>
            </a:r>
            <a:r>
              <a:rPr lang="pt-BR" dirty="0" smtClean="0"/>
              <a:t>.</a:t>
            </a:r>
          </a:p>
          <a:p>
            <a:r>
              <a:rPr lang="pt-BR" dirty="0" smtClean="0"/>
              <a:t>Até os anos 40, aproximadamente, a região do Vale do Rio Doce produziu café, cana-de-açúcar, fumo e algodão, além de plantar mandioca, batata, arroz, milho e feijão, oriundos quase sempre da economia de subsistência a cargo dos posseiros locais.</a:t>
            </a:r>
            <a:endParaRPr lang="pt-B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84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pt-BR" dirty="0" smtClean="0"/>
              <a:t>Característica da região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214422"/>
            <a:ext cx="9144000" cy="5643578"/>
          </a:xfr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pt-BR" sz="3600" dirty="0" smtClean="0"/>
              <a:t>Daí </a:t>
            </a:r>
            <a:r>
              <a:rPr lang="pt-BR" sz="3600" dirty="0" smtClean="0"/>
              <a:t>em diante, a região foi se tornando uma das principais áreas da pecuária bovina de corte, além de sediar a instalação de empresas de capital nacional e estrangeiro — como as siderúrgicas Belgo-Mineira, Acesita, Companhia Vale do Rio Doce e outras destinadas à extração e à exploração da mica e do berilo</a:t>
            </a:r>
            <a:r>
              <a:rPr lang="pt-BR" sz="3600" dirty="0" smtClean="0"/>
              <a:t>.</a:t>
            </a:r>
          </a:p>
          <a:p>
            <a:r>
              <a:rPr lang="pt-BR" sz="3600" dirty="0" smtClean="0"/>
              <a:t>Além da ferrovia Vitória–Minas, a construção da rodovia </a:t>
            </a:r>
            <a:r>
              <a:rPr lang="pt-BR" sz="3600" dirty="0" err="1" smtClean="0"/>
              <a:t>Rio–Bahia</a:t>
            </a:r>
            <a:r>
              <a:rPr lang="pt-BR" sz="3600" dirty="0" smtClean="0"/>
              <a:t> (BR-116), nas décadas de 1950 e 60,muito contribuiu para a chegada dos migrantes que, com ou sem capital, fizeram da região uma imensa fronteira em movimento, regida pela ideologia da terra como um bem ilimitado.</a:t>
            </a:r>
          </a:p>
          <a:p>
            <a:endParaRPr lang="pt-BR" sz="3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pt-BR" dirty="0" smtClean="0"/>
              <a:t>Uma Região de fronteira...muitos sonhos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t-BR" dirty="0" smtClean="0"/>
              <a:t>Ao </a:t>
            </a:r>
            <a:r>
              <a:rPr lang="pt-BR" dirty="0" smtClean="0"/>
              <a:t>“acolher” sonhos tão diferenciados, as terras do Vale do Rio Doce foram se constituindo em </a:t>
            </a:r>
            <a:r>
              <a:rPr lang="pt-BR" i="1" dirty="0" err="1" smtClean="0"/>
              <a:t>locus</a:t>
            </a:r>
            <a:r>
              <a:rPr lang="pt-BR" i="1" dirty="0" smtClean="0"/>
              <a:t> da implantação de diferentes fronteiras socioculturais, </a:t>
            </a:r>
            <a:r>
              <a:rPr lang="pt-BR" dirty="0" smtClean="0"/>
              <a:t>veiculadora, cada uma delas, de utopias também distintas. Essa variabilidade de percepção de mundo contava com um limite muito forte: o casamento entre latifúndio e indústria, chancelado pelo Estado. Era esse enlace que regia a correlação de forças, claramente desigual, ali existente.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pt-BR" dirty="0" smtClean="0"/>
              <a:t>Uma região </a:t>
            </a:r>
            <a:r>
              <a:rPr lang="pt-BR" smtClean="0"/>
              <a:t>de “fronteira”...</a:t>
            </a:r>
            <a:r>
              <a:rPr lang="pt-BR" dirty="0" smtClean="0"/>
              <a:t>sem terras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t-BR" dirty="0" smtClean="0"/>
              <a:t>No alvorecer dos anos 60, praticamente inexistiam terras devolutas e/ou por serem ocupadas na região. Os posseiros que não migraram para as cidades vizinhas nem se assalariaram nas indústrias siderúrgicas foram incorporados aos latifúndios como vaqueiros, meeiros e parceiros. Apenas uma pequena parcela logrou resistir à escalada da concentração da propriedade fundiária e ainda conseguia manter suas pequenas glebas de terras.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pt-BR" dirty="0" smtClean="0"/>
              <a:t>Os trabalhadores do campo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pt-BR" b="1" dirty="0" smtClean="0"/>
              <a:t>Sem canais legitimados nas próprias instituições republicanas para expressar tais interesses, quando o fizeram foram interpretados como elementos </a:t>
            </a:r>
            <a:r>
              <a:rPr lang="pt-BR" b="1" dirty="0" smtClean="0"/>
              <a:t> </a:t>
            </a:r>
            <a:r>
              <a:rPr lang="pt-BR" b="1" dirty="0" smtClean="0"/>
              <a:t>destruidores da ordem pública, já que a própria carta republicana estabelecia a distinção entre cidadãos ativos e passivos, o que definia uma clara hierarquia para a plenitude dessa atuação, indicando a não superação de concepções que continuavam reiterando a ausência de um “povo”, na base da sociedade brasileira. Tal compreensão pautava-se pelos parâmetros definidos para a nação, a partir do modelo liberal à moda americana, que se apoiava no entendimento do preceito de liberdade, que nos cânones modernos, significava o direito privado de ir e vir.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pt-BR" dirty="0" err="1" smtClean="0"/>
              <a:t>Resignificação</a:t>
            </a:r>
            <a:r>
              <a:rPr lang="pt-BR" dirty="0" smtClean="0"/>
              <a:t> dos sindicatos...para a luta da reforma agrária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pt-BR" dirty="0" smtClean="0"/>
              <a:t>Diante da impossibilidade de fazer o tempo retroceder, a única alternativa que os ex-camponeses visualizaram naquele momento foi aderir aos Sindicatos de Trabalhadores Rurais e transformá-los em lugar de luta pela Reforma Agrária.Mesmo que as lideranças do PCB e da AP explicassem que esta não constituía a finalidade da luta sindical, os sindicalizados faziam ouvidos “moucos” e </a:t>
            </a:r>
            <a:r>
              <a:rPr lang="pt-BR" dirty="0" err="1" smtClean="0"/>
              <a:t>ressignificavam</a:t>
            </a:r>
            <a:r>
              <a:rPr lang="pt-BR" dirty="0" smtClean="0"/>
              <a:t> os sindicatos. Faziam deles um espaço de execução das propostas que moviam a ação das Ligas Camponesas.</a:t>
            </a:r>
          </a:p>
          <a:p>
            <a:r>
              <a:rPr lang="pt-BR" dirty="0" smtClean="0"/>
              <a:t>Essa ambigüidade da luta política dos setores subalternos do campo, </a:t>
            </a:r>
            <a:r>
              <a:rPr lang="pt-BR" dirty="0" smtClean="0"/>
              <a:t>verificada </a:t>
            </a:r>
            <a:r>
              <a:rPr lang="pt-BR" dirty="0" smtClean="0"/>
              <a:t>na região do Vale do Rio Doce, foi, a um só tempo, sua força e</a:t>
            </a:r>
          </a:p>
          <a:p>
            <a:r>
              <a:rPr lang="pt-BR" dirty="0" smtClean="0"/>
              <a:t>seu </a:t>
            </a:r>
            <a:r>
              <a:rPr lang="pt-BR" dirty="0" smtClean="0"/>
              <a:t>obstáculo diz a autora.</a:t>
            </a:r>
            <a:endParaRPr lang="pt-B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pt-BR" dirty="0" smtClean="0"/>
              <a:t>A reforma agrária....na pauta dos movimentos dos trabalhadores do campo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pt-BR" dirty="0" smtClean="0"/>
              <a:t>Sabe-se que movimentos como os dessa região também existiram no Paraná, nas áreas próximas à barragem do Três </a:t>
            </a:r>
            <a:r>
              <a:rPr lang="pt-BR" dirty="0" err="1" smtClean="0"/>
              <a:t>Marias</a:t>
            </a:r>
            <a:r>
              <a:rPr lang="pt-BR" dirty="0" smtClean="0"/>
              <a:t>, onde sob a liderança da POLOP foi criada a Liga Camponesa de Três </a:t>
            </a:r>
            <a:r>
              <a:rPr lang="pt-BR" dirty="0" err="1" smtClean="0"/>
              <a:t>Marias</a:t>
            </a:r>
            <a:r>
              <a:rPr lang="pt-BR" dirty="0" smtClean="0"/>
              <a:t>, mas que eram hegemônicos no interior dos estados nordestinos e o norte do país, onde tudo indica que havia a maior concentração de camponeses. No Rio Grande do Sul, o governador Leonel Brizola apoiara o movimento dos pequenos proprietários rurais, cuja tradição remontava aos tempos do Império.</a:t>
            </a:r>
            <a:endParaRPr lang="pt-B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pt-BR" dirty="0" smtClean="0"/>
              <a:t>A luta pela reforma agrária....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715016"/>
          </a:xfr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pt-BR" dirty="0" smtClean="0"/>
              <a:t>O acirramento das disputas em relação a reforma agrária passou a ser o campo de luta, marcado por atos e contra atos daqueles que se colocavam a favor e contra. No centro desse embate estava o Presidente da República, hostilizado pelas elites e pressionado pelas mobilizações do campo para que a reforma agrária fosse sancionada. Finalmente a </a:t>
            </a:r>
          </a:p>
          <a:p>
            <a:pPr>
              <a:buNone/>
            </a:pPr>
            <a:r>
              <a:rPr lang="pt-BR" dirty="0" smtClean="0"/>
              <a:t> </a:t>
            </a:r>
            <a:r>
              <a:rPr lang="pt-BR" dirty="0" smtClean="0"/>
              <a:t>  </a:t>
            </a:r>
            <a:r>
              <a:rPr lang="pt-BR" dirty="0" smtClean="0"/>
              <a:t> </a:t>
            </a:r>
            <a:r>
              <a:rPr lang="pt-BR" dirty="0" smtClean="0"/>
              <a:t>13 de março, </a:t>
            </a:r>
            <a:r>
              <a:rPr lang="pt-BR" dirty="0" smtClean="0"/>
              <a:t>durante o </a:t>
            </a:r>
            <a:r>
              <a:rPr lang="pt-BR" dirty="0" smtClean="0"/>
              <a:t>famoso comício da Cinelândia, o presidente Goulart declarava diante</a:t>
            </a:r>
          </a:p>
          <a:p>
            <a:r>
              <a:rPr lang="pt-BR" dirty="0" smtClean="0"/>
              <a:t>de cerca de 200 mil pessoas a assinatura do decreto de desapropriação das </a:t>
            </a:r>
            <a:r>
              <a:rPr lang="pt-BR" dirty="0" smtClean="0"/>
              <a:t>terras localizadas </a:t>
            </a:r>
            <a:r>
              <a:rPr lang="pt-BR" dirty="0" smtClean="0"/>
              <a:t>nas margens dos açudes, das rodovias e ferrovias, bem </a:t>
            </a:r>
            <a:r>
              <a:rPr lang="pt-BR" dirty="0" smtClean="0"/>
              <a:t>como dos </a:t>
            </a:r>
            <a:r>
              <a:rPr lang="pt-BR" dirty="0" smtClean="0"/>
              <a:t>latifúndios com área superior a 500 hectares.</a:t>
            </a:r>
            <a:endParaRPr lang="pt-B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pt-BR" dirty="0" smtClean="0"/>
              <a:t>A reforma agrária de Goulart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pt-BR" dirty="0" smtClean="0"/>
              <a:t>Após o comício de João Goulart, em 31 de março, foi preparado em </a:t>
            </a:r>
            <a:r>
              <a:rPr lang="pt-BR" dirty="0" smtClean="0"/>
              <a:t>Governador </a:t>
            </a:r>
            <a:r>
              <a:rPr lang="pt-BR" dirty="0" smtClean="0"/>
              <a:t>V</a:t>
            </a:r>
            <a:r>
              <a:rPr lang="pt-BR" dirty="0" smtClean="0"/>
              <a:t>aladares  </a:t>
            </a:r>
            <a:r>
              <a:rPr lang="pt-BR" dirty="0" smtClean="0"/>
              <a:t>ato público em que seriam entregues aos sindicalizados os títulos de terras correspondentes às fazendas do Ministério, da Anglo e da </a:t>
            </a:r>
            <a:r>
              <a:rPr lang="pt-BR" dirty="0" smtClean="0"/>
              <a:t>Grã-Duquesa ocupadas pelos trabalhadores. </a:t>
            </a:r>
            <a:r>
              <a:rPr lang="pt-BR" dirty="0" smtClean="0"/>
              <a:t>Além de representantes dos governos estadual e federal, já haviam confirmado presença vários políticos, lideranças do CGT e sindicalistas locais.</a:t>
            </a:r>
          </a:p>
          <a:p>
            <a:r>
              <a:rPr lang="pt-BR" dirty="0" smtClean="0"/>
              <a:t>Para os posseiros, assalariados agrícolas e demais ex-camponeses, esse decreto, o apoio dos demais representantes dos setores subalternos, bem como o próprio crescimento dos demais sindicatos rurais da região, simbolizavam a reinstalação da fronteira como bem ilimitado e, conseqüentemente, a possibilidade de concretização da utopia camponesa.</a:t>
            </a:r>
            <a:endParaRPr lang="pt-B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pt-BR" dirty="0" smtClean="0"/>
              <a:t>O contragolpe...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pt-BR" dirty="0" smtClean="0"/>
              <a:t>Para </a:t>
            </a:r>
            <a:r>
              <a:rPr lang="pt-BR" dirty="0" smtClean="0"/>
              <a:t>os proprietários fundiários, toda aquela movimentação representava o fim do modo </a:t>
            </a:r>
            <a:r>
              <a:rPr lang="pt-BR" dirty="0" err="1" smtClean="0"/>
              <a:t>latifundista</a:t>
            </a:r>
            <a:r>
              <a:rPr lang="pt-BR" dirty="0" smtClean="0"/>
              <a:t> de viver e, conseqüentemente, o término de um pacto secular entre Estado e latifúndio. Diante da possibilidade de perdas tão significativas, com os ânimos por demais exaltados à espera dos </a:t>
            </a:r>
            <a:r>
              <a:rPr lang="pt-BR" dirty="0" err="1" smtClean="0"/>
              <a:t>paraquedistas</a:t>
            </a:r>
            <a:r>
              <a:rPr lang="pt-BR" dirty="0" smtClean="0"/>
              <a:t> que não vinham; os ouvidos atordoados com o movimento de alto-falantes rondando a cidade e conclamando a todos para o comício de entrega de títulos de terras aos camponeses; apreensivos com os boatos sobre novas invasões de terras em </a:t>
            </a:r>
            <a:r>
              <a:rPr lang="pt-BR" dirty="0" err="1" smtClean="0"/>
              <a:t>Galiléia</a:t>
            </a:r>
            <a:r>
              <a:rPr lang="pt-BR" dirty="0" smtClean="0"/>
              <a:t>, em </a:t>
            </a:r>
            <a:r>
              <a:rPr lang="pt-BR" dirty="0" err="1" smtClean="0"/>
              <a:t>Nanuque</a:t>
            </a:r>
            <a:r>
              <a:rPr lang="pt-BR" dirty="0" smtClean="0"/>
              <a:t> e em Carlos Chagas, a liderança dos proprietários rurais não mais se conteve</a:t>
            </a:r>
            <a:r>
              <a:rPr lang="pt-BR" dirty="0" smtClean="0"/>
              <a:t>.</a:t>
            </a:r>
            <a:endParaRPr lang="pt-B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pt-BR" dirty="0" smtClean="0"/>
              <a:t>O contragolpe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pt-BR" dirty="0" smtClean="0"/>
              <a:t> Em 30 de março, esses proprietários fundiários que também eram médicos, advogados, comerciantes e delegados de polícia reformados dirigiram-se para o bairro Santa Terezinha, local onde funcionava a sede do Sindicato dos Trabalhadores Rurais, dirigido pelo camponês-sapateiro, e abriram fogo sobre os que ali se encontravam</a:t>
            </a:r>
            <a:r>
              <a:rPr lang="pt-BR" dirty="0" smtClean="0"/>
              <a:t>.</a:t>
            </a:r>
          </a:p>
          <a:p>
            <a:r>
              <a:rPr lang="pt-BR" dirty="0" smtClean="0"/>
              <a:t>Anteciparam, assim, em dois dias o golpe de 1964.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endParaRPr lang="pt-B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pt-BR" dirty="0" smtClean="0"/>
              <a:t>Os trabalhadores do campo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pt-BR" b="1" dirty="0"/>
              <a:t>Assim, </a:t>
            </a:r>
            <a:r>
              <a:rPr lang="pt-BR" b="1" dirty="0" smtClean="0"/>
              <a:t>ao longo da República os segmentos populares questionaram a partir de ações diversas os </a:t>
            </a:r>
            <a:r>
              <a:rPr lang="pt-BR" b="1" dirty="0"/>
              <a:t>limites dessa República, como a guerra entre as Forças Armadas e os seguidores de Antonio Conselheiro, no sertão da Bahia, entre os anos de 1894 a </a:t>
            </a:r>
            <a:r>
              <a:rPr lang="pt-BR" b="1" dirty="0" smtClean="0"/>
              <a:t>1896, a </a:t>
            </a:r>
            <a:r>
              <a:rPr lang="pt-BR" b="1" dirty="0"/>
              <a:t>revolta da vacina, em 1904, na própria capital </a:t>
            </a:r>
            <a:r>
              <a:rPr lang="pt-BR" b="1" dirty="0" smtClean="0"/>
              <a:t>federal, a guerra de Contestado, </a:t>
            </a:r>
            <a:r>
              <a:rPr lang="pt-BR" b="1" dirty="0" smtClean="0"/>
              <a:t>em greves, saques, etc</a:t>
            </a:r>
            <a:r>
              <a:rPr lang="pt-BR" b="1" dirty="0" smtClean="0"/>
              <a:t>. </a:t>
            </a:r>
            <a:endParaRPr lang="pt-BR" b="1" dirty="0"/>
          </a:p>
          <a:p>
            <a:pPr>
              <a:defRPr/>
            </a:pPr>
            <a:r>
              <a:rPr lang="pt-BR" b="1" dirty="0" smtClean="0"/>
              <a:t>Canudos colocou em xeque os limites dessa República autoritária. Mesmo assim, sua ausência da historiografia foi significativa por muito tempo. Quando </a:t>
            </a:r>
            <a:r>
              <a:rPr lang="pt-BR" b="1" dirty="0"/>
              <a:t>foi lembrado ficou circunscrito a uma rápida menção nas análises mais gerais sobre esses anos.</a:t>
            </a: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pt-BR" dirty="0" smtClean="0"/>
              <a:t>Os trabalhadores do campo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pt-BR" dirty="0" smtClean="0"/>
              <a:t>Lembra</a:t>
            </a:r>
            <a:r>
              <a:rPr lang="pt-BR" b="1" dirty="0" smtClean="0"/>
              <a:t> </a:t>
            </a:r>
            <a:r>
              <a:rPr lang="pt-BR" b="1" dirty="0"/>
              <a:t>Marco Antonio Villa, </a:t>
            </a:r>
            <a:r>
              <a:rPr lang="pt-BR" b="1" dirty="0" smtClean="0"/>
              <a:t>(</a:t>
            </a:r>
            <a:r>
              <a:rPr lang="pt-BR" i="1" dirty="0" smtClean="0"/>
              <a:t>Canudos</a:t>
            </a:r>
            <a:r>
              <a:rPr lang="pt-BR" i="1" dirty="0"/>
              <a:t>. O campo em </a:t>
            </a:r>
            <a:r>
              <a:rPr lang="pt-BR" i="1" dirty="0" smtClean="0"/>
              <a:t>chamas) </a:t>
            </a:r>
            <a:r>
              <a:rPr lang="pt-BR" dirty="0" smtClean="0"/>
              <a:t>que </a:t>
            </a:r>
            <a:r>
              <a:rPr lang="pt-BR" dirty="0" smtClean="0"/>
              <a:t>Canudos é </a:t>
            </a:r>
            <a:r>
              <a:rPr lang="pt-BR" b="1" dirty="0" smtClean="0"/>
              <a:t>um </a:t>
            </a:r>
            <a:r>
              <a:rPr lang="pt-BR" b="1" dirty="0"/>
              <a:t>tema quase esquecido da História do Brasil; quando é citado, aplica-se a ele a categoria de “messianismo”, epíteto que desqualifica a luta de milhares de sertanejos na defesa de uma nova ordem social. Explica o autor que cem anos depois de serem exterminados pelo Exército Brasileiro, Antonio Conselheiro — Antonio Vicente Mendes Maciel — e os principais líderes de Belo Monte, ainda são considerados fanáticos e loucos.</a:t>
            </a:r>
          </a:p>
          <a:p>
            <a:pPr>
              <a:defRPr/>
            </a:pPr>
            <a:r>
              <a:rPr lang="pt-BR" dirty="0"/>
              <a:t>VILLA, Marco A. </a:t>
            </a:r>
            <a:r>
              <a:rPr lang="pt-BR" b="1" i="1" dirty="0"/>
              <a:t>Canudos.O campo em chamas.</a:t>
            </a:r>
            <a:r>
              <a:rPr lang="pt-BR" dirty="0"/>
              <a:t> São Paulo: </a:t>
            </a:r>
            <a:r>
              <a:rPr lang="pt-BR" dirty="0" err="1"/>
              <a:t>Brasilienese</a:t>
            </a:r>
            <a:r>
              <a:rPr lang="pt-BR" dirty="0"/>
              <a:t>, 1982(?)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71546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pt-BR" sz="3600" dirty="0" smtClean="0"/>
              <a:t>Os trabalhadores do campo</a:t>
            </a:r>
            <a:br>
              <a:rPr lang="pt-BR" sz="3600" dirty="0" smtClean="0"/>
            </a:br>
            <a:r>
              <a:rPr lang="pt-BR" sz="3600" dirty="0" smtClean="0"/>
              <a:t>Imagem negativa do brasileiro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786454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pt-BR" dirty="0"/>
              <a:t>Ajudou nessa construção, </a:t>
            </a:r>
            <a:r>
              <a:rPr lang="pt-BR" dirty="0" smtClean="0"/>
              <a:t>de país sem “povo”, o </a:t>
            </a:r>
            <a:r>
              <a:rPr lang="pt-BR" dirty="0"/>
              <a:t>processo que levou a substituição do escravo pelo trabalhador livre, impondo uma dupla representação: da desqualificação do </a:t>
            </a:r>
            <a:r>
              <a:rPr lang="pt-BR" dirty="0" smtClean="0"/>
              <a:t>nacional (associado ao trabalhador do campo) </a:t>
            </a:r>
            <a:r>
              <a:rPr lang="pt-BR" dirty="0"/>
              <a:t>e do elogio ao imigrante europeu.</a:t>
            </a:r>
          </a:p>
          <a:p>
            <a:pPr>
              <a:defRPr/>
            </a:pPr>
            <a:r>
              <a:rPr lang="pt-BR" dirty="0"/>
              <a:t>Essa </a:t>
            </a:r>
            <a:r>
              <a:rPr lang="pt-BR" dirty="0" smtClean="0"/>
              <a:t>imagem difusa do “trabalhador nacional” ou “caipira” </a:t>
            </a:r>
            <a:r>
              <a:rPr lang="pt-BR" dirty="0"/>
              <a:t>se </a:t>
            </a:r>
            <a:r>
              <a:rPr lang="pt-BR" dirty="0" smtClean="0"/>
              <a:t>impôs </a:t>
            </a:r>
            <a:r>
              <a:rPr lang="pt-BR" dirty="0"/>
              <a:t>por bastante tempo, enquanto catalisadora dos sentimentos em relação aos trabalhadores nacionais. </a:t>
            </a:r>
            <a:r>
              <a:rPr lang="pt-BR" dirty="0" smtClean="0"/>
              <a:t>Porém, ela não foi a única representação do homem do campo, sempre qualificado como incapaz politicamente.</a:t>
            </a:r>
            <a:endParaRPr lang="pt-BR" dirty="0"/>
          </a:p>
          <a:p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pt-BR" dirty="0" smtClean="0"/>
              <a:t>Os trabalhadores do campo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pt-BR" sz="3600" dirty="0" smtClean="0"/>
              <a:t>Diria que homem do campo, além dessa “incapacidade natural” para a inclusão, também apareceu como um ser desnaturado, ora violento, como os cangaceiros, ora alienado e exacerbado em suas crenças religiosas, como os beatos. Enfim, propensos a se manterem em um mundo à parte, tal qual o arcaísmo das estruturas as quais estavam subordinados. </a:t>
            </a:r>
          </a:p>
          <a:p>
            <a:endParaRPr lang="pt-BR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pt-BR" dirty="0" smtClean="0"/>
              <a:t>Os trabalhadores do campo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pt-BR" dirty="0" smtClean="0"/>
              <a:t>Mas, no seu dia a dia não foi isso o que ocorreu. As inquietações do campo não cessaram. Nas décadas de </a:t>
            </a:r>
            <a:r>
              <a:rPr lang="pt-BR" dirty="0" smtClean="0"/>
              <a:t>1950/1960  </a:t>
            </a:r>
            <a:r>
              <a:rPr lang="pt-BR" dirty="0" smtClean="0"/>
              <a:t>esses sujeitos aparecem em cena de forma  organizada em associações que ficaram conhecidas como “Ligas Camponesas”, primeiramente na região do Centro Oeste e, posteriormente, em </a:t>
            </a:r>
            <a:r>
              <a:rPr lang="pt-BR" dirty="0" smtClean="0"/>
              <a:t>Pernambuco, Minas, no Paraná, no Rio Grande do Sul, reivindicando </a:t>
            </a:r>
            <a:r>
              <a:rPr lang="pt-BR" dirty="0" smtClean="0"/>
              <a:t>reforma agrária e também </a:t>
            </a:r>
            <a:r>
              <a:rPr lang="pt-BR" dirty="0" smtClean="0"/>
              <a:t>organizando-se em </a:t>
            </a:r>
            <a:r>
              <a:rPr lang="pt-BR" dirty="0" smtClean="0"/>
              <a:t>sindicatos. Mas, a insatisfação e reivindicações eram mais generalizadas pelo país afora;  a região </a:t>
            </a:r>
            <a:r>
              <a:rPr lang="pt-BR" dirty="0" smtClean="0"/>
              <a:t>Sul </a:t>
            </a:r>
            <a:r>
              <a:rPr lang="pt-BR" dirty="0" smtClean="0"/>
              <a:t>viveu intensamente esse processo com concentração da propriedade decorrente de mudanças no campo. </a:t>
            </a:r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84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pt-BR" dirty="0" smtClean="0"/>
              <a:t>Os trabalhadores do campo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214422"/>
            <a:ext cx="9144000" cy="5643578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77500" lnSpcReduction="20000"/>
          </a:bodyPr>
          <a:lstStyle/>
          <a:p>
            <a:r>
              <a:rPr lang="pt-BR" dirty="0" smtClean="0"/>
              <a:t>SIMULTANEAMENTE, ÀS REIVINDICAÇÕES POR TERRAS, TAMBÉM APARECERAM AS REIVINDICAÇÕES POR MELHORES SALÁRIOS, JORNADAS DE TRABALHO E A EXTENSÃO DOS DIREITOS TRABALHISTAS PARA OS TRABALHADORES DO CAMPO.</a:t>
            </a:r>
          </a:p>
          <a:p>
            <a:r>
              <a:rPr lang="pt-BR" dirty="0" smtClean="0"/>
              <a:t>ESSAS REIVINDICAÇÕES, DIZ JOSÉ GRAZIANO DA SILVA*,  POLARIZARAM O DEBATE POR MUITO TEMPO EM TORNO DA QUESTÃO: QUAL SERIA A REIVINDICAÇÃO PRINCIPAL DOS TRABALHADORES RURAIS: SE SERIA A REFORMA AGRÁRIA OU APENAS A REIVINDICAÇÃO POR MELHORES SALÁRIOS?</a:t>
            </a:r>
          </a:p>
          <a:p>
            <a:r>
              <a:rPr lang="pt-BR" dirty="0" smtClean="0"/>
              <a:t>ENTENDE  </a:t>
            </a:r>
            <a:r>
              <a:rPr lang="pt-BR" dirty="0" smtClean="0"/>
              <a:t>O AUTOR QUE A LUTA PELA REFORMA AGRÁRIA FEZ E AINDA HOJE FAZ PARTE DAS DEMANDAS DOS PEQUENOS PROPRIETÁRIOS, POSSEIROS, PARCEIROS E PEQUENOS ARRENDATÁRIOS.  </a:t>
            </a:r>
          </a:p>
          <a:p>
            <a:r>
              <a:rPr lang="pt-BR" dirty="0" smtClean="0"/>
              <a:t>--------------------------------------------------------------------</a:t>
            </a:r>
          </a:p>
          <a:p>
            <a:r>
              <a:rPr lang="pt-BR" dirty="0" smtClean="0"/>
              <a:t>*SILVA, José </a:t>
            </a:r>
            <a:r>
              <a:rPr lang="pt-BR" dirty="0" err="1" smtClean="0"/>
              <a:t>Graziano</a:t>
            </a:r>
            <a:r>
              <a:rPr lang="pt-BR" dirty="0" smtClean="0"/>
              <a:t> – O que é questão agrária. São Paulo: Brasiliense, 1996, p. 93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pt-BR" sz="3600" dirty="0" smtClean="0"/>
              <a:t>OS TRABALHADORES DO CAMPO: A LUTA PELA TERRA NO PRÉ 1964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r>
              <a:rPr lang="pt-BR" dirty="0" smtClean="0"/>
              <a:t>NAQUELA </a:t>
            </a:r>
            <a:r>
              <a:rPr lang="pt-BR" dirty="0" smtClean="0"/>
              <a:t>CONJUNTURA DOS ANOS 1950, </a:t>
            </a:r>
            <a:r>
              <a:rPr lang="pt-BR" dirty="0" smtClean="0"/>
              <a:t>OS PALCOS DAS DISPUTAS FORAM DIVERSOS E OCORRERAM NO CENTRO OESTE, NORDESTE, SUL E SUDESTE, MARCADOS POR CONFLITOS ACIRRADOS  EM TORNO DA QUESTÃO DA TERRA.</a:t>
            </a:r>
          </a:p>
          <a:p>
            <a:r>
              <a:rPr lang="pt-BR" dirty="0" smtClean="0"/>
              <a:t>NA REGIÃO DO VALE DO RIO DOCE AS DISPUTAS OCORRERAM DE FORMA INTENSA, COMO NOS INFORMA MARIA </a:t>
            </a:r>
            <a:r>
              <a:rPr lang="pt-BR" dirty="0" smtClean="0"/>
              <a:t>ELIZA </a:t>
            </a:r>
            <a:r>
              <a:rPr lang="pt-BR" dirty="0" smtClean="0"/>
              <a:t>LINHARES BORGES NO TEXTO </a:t>
            </a:r>
            <a:r>
              <a:rPr lang="pt-BR" i="1" dirty="0" smtClean="0"/>
              <a:t>REPRESENTAÇÕES DO UNIVERSO RURAL  E LUTA PELA REFORMA AGRÁRIA NO LESTE DE MINAS GERAIS. </a:t>
            </a:r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</TotalTime>
  <Words>2699</Words>
  <Application>Microsoft Office PowerPoint</Application>
  <PresentationFormat>Apresentação na tela (4:3)</PresentationFormat>
  <Paragraphs>75</Paragraphs>
  <Slides>27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27</vt:i4>
      </vt:variant>
    </vt:vector>
  </HeadingPairs>
  <TitlesOfParts>
    <vt:vector size="28" baseType="lpstr">
      <vt:lpstr>Tema do Office</vt:lpstr>
      <vt:lpstr>Os trabalhadores do campo</vt:lpstr>
      <vt:lpstr>Os trabalhadores do campo</vt:lpstr>
      <vt:lpstr>Os trabalhadores do campo</vt:lpstr>
      <vt:lpstr>Os trabalhadores do campo</vt:lpstr>
      <vt:lpstr>Os trabalhadores do campo Imagem negativa do brasileiro</vt:lpstr>
      <vt:lpstr>Os trabalhadores do campo</vt:lpstr>
      <vt:lpstr>Os trabalhadores do campo</vt:lpstr>
      <vt:lpstr>Os trabalhadores do campo</vt:lpstr>
      <vt:lpstr>OS TRABALHADORES DO CAMPO: A LUTA PELA TERRA NO PRÉ 1964</vt:lpstr>
      <vt:lpstr>A luta pela reforma agrária</vt:lpstr>
      <vt:lpstr>A luta pela reforma agrária</vt:lpstr>
      <vt:lpstr>Os trabalhadores do campo: aluta pela reforma agrária</vt:lpstr>
      <vt:lpstr>A luta pela terra</vt:lpstr>
      <vt:lpstr>Os conflitos antigos e novos</vt:lpstr>
      <vt:lpstr>Os conflitos antigos e novos</vt:lpstr>
      <vt:lpstr>Os conflitos antigos e novos</vt:lpstr>
      <vt:lpstr>Característica da região</vt:lpstr>
      <vt:lpstr>Uma Região de fronteira...muitos sonhos</vt:lpstr>
      <vt:lpstr>Uma região de “fronteira”...sem terras</vt:lpstr>
      <vt:lpstr>Resignificação dos sindicatos...para a luta da reforma agrária</vt:lpstr>
      <vt:lpstr>A reforma agrária....na pauta dos movimentos dos trabalhadores do campo</vt:lpstr>
      <vt:lpstr>A luta pela reforma agrária....</vt:lpstr>
      <vt:lpstr>A reforma agrária de Goulart</vt:lpstr>
      <vt:lpstr>O contragolpe...</vt:lpstr>
      <vt:lpstr>O contragolpe</vt:lpstr>
      <vt:lpstr>Slide 26</vt:lpstr>
      <vt:lpstr>Slide 27</vt:lpstr>
    </vt:vector>
  </TitlesOfParts>
  <Company>Particular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 trabalhadores do campo</dc:title>
  <dc:creator>Cliente</dc:creator>
  <cp:lastModifiedBy>Cliente</cp:lastModifiedBy>
  <cp:revision>37</cp:revision>
  <dcterms:created xsi:type="dcterms:W3CDTF">2011-10-17T00:45:36Z</dcterms:created>
  <dcterms:modified xsi:type="dcterms:W3CDTF">2011-10-17T20:11:35Z</dcterms:modified>
</cp:coreProperties>
</file>